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0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6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99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5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7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00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5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7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8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1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1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940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fbeelding met ondergoed, vervagen&#10;&#10;Automatisch gegenereerde beschrijving">
            <a:extLst>
              <a:ext uri="{FF2B5EF4-FFF2-40B4-BE49-F238E27FC236}">
                <a16:creationId xmlns:a16="http://schemas.microsoft.com/office/drawing/2014/main" id="{1C11014D-8DBA-4925-8292-648EED2480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4797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5983" y="1812471"/>
            <a:ext cx="3702134" cy="3383831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8AE1D9-414B-41B2-8A2B-C4F7E5CAB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9065" y="2324906"/>
            <a:ext cx="3403426" cy="15886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800">
                <a:solidFill>
                  <a:schemeClr val="tx1"/>
                </a:solidFill>
              </a:rPr>
              <a:t>Hormoonstelsel: de bijnieren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E802C4-80B2-4B00-BC98-D0CACB8B5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9065" y="3945249"/>
            <a:ext cx="3403426" cy="7388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900"/>
              <a:t>MK LF3</a:t>
            </a:r>
          </a:p>
          <a:p>
            <a:pPr>
              <a:lnSpc>
                <a:spcPct val="100000"/>
              </a:lnSpc>
            </a:pPr>
            <a:r>
              <a:rPr lang="nl-NL" sz="900"/>
              <a:t>Maart 2021</a:t>
            </a:r>
          </a:p>
          <a:p>
            <a:pPr>
              <a:lnSpc>
                <a:spcPct val="100000"/>
              </a:lnSpc>
            </a:pPr>
            <a:r>
              <a:rPr lang="nl-NL" sz="900"/>
              <a:t>Hanneke van Tuinen</a:t>
            </a:r>
          </a:p>
        </p:txBody>
      </p:sp>
    </p:spTree>
    <p:extLst>
      <p:ext uri="{BB962C8B-B14F-4D97-AF65-F5344CB8AC3E}">
        <p14:creationId xmlns:p14="http://schemas.microsoft.com/office/powerpoint/2010/main" val="200215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B520D8-4E88-4647-BAA0-DF9467EBB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deze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15E8AE-0B22-4773-B5D1-6809A56B3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Bespreken opdracht vorige les (schildklier en alvleesklier);</a:t>
            </a:r>
          </a:p>
          <a:p>
            <a:r>
              <a:rPr lang="nl-NL" dirty="0"/>
              <a:t>Theorie bijnieren (anatomie, fysiologie en pathologie);</a:t>
            </a:r>
          </a:p>
          <a:p>
            <a:r>
              <a:rPr lang="nl-NL" dirty="0"/>
              <a:t>Zelfstandig aan de slag met opdracht, in te leveren voor de volgende les.</a:t>
            </a:r>
          </a:p>
        </p:txBody>
      </p:sp>
    </p:spTree>
    <p:extLst>
      <p:ext uri="{BB962C8B-B14F-4D97-AF65-F5344CB8AC3E}">
        <p14:creationId xmlns:p14="http://schemas.microsoft.com/office/powerpoint/2010/main" val="167000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BD78B-BECE-4474-8829-924283F9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bijnieren (anatomie en fysiologie)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4AF3C2-3436-4A33-A6B8-6A1789F4E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88168"/>
            <a:ext cx="11029615" cy="1088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De bijnieren liggen als het ware als een soort kapjes op de nieren en bestaat uit </a:t>
            </a:r>
            <a:r>
              <a:rPr lang="nl-NL" b="1" dirty="0"/>
              <a:t>bijnierschors</a:t>
            </a:r>
            <a:r>
              <a:rPr lang="nl-NL" dirty="0"/>
              <a:t> en </a:t>
            </a:r>
            <a:r>
              <a:rPr lang="nl-NL" b="1" dirty="0"/>
              <a:t>bijniermerg.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b="1" dirty="0"/>
              <a:t>Bijnierschors:</a:t>
            </a:r>
            <a:r>
              <a:rPr lang="nl-NL" dirty="0"/>
              <a:t> produceert schorshormonen (</a:t>
            </a:r>
            <a:r>
              <a:rPr lang="nl-NL" i="1" dirty="0"/>
              <a:t>cortisol</a:t>
            </a:r>
            <a:r>
              <a:rPr lang="nl-NL" dirty="0"/>
              <a:t> en </a:t>
            </a:r>
            <a:r>
              <a:rPr lang="nl-NL" i="1" dirty="0" err="1"/>
              <a:t>aldosteron</a:t>
            </a:r>
            <a:r>
              <a:rPr lang="nl-NL" dirty="0"/>
              <a:t>) die o.a. een remmende werking hebben op ontstekingsreacties en op allergische reacties en androgenen (geslachtshormonen)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b="1" dirty="0"/>
              <a:t>Bijniermerg:</a:t>
            </a:r>
            <a:r>
              <a:rPr lang="nl-NL" dirty="0"/>
              <a:t> produceert alleen het hormoon </a:t>
            </a:r>
            <a:r>
              <a:rPr lang="nl-NL" i="1" dirty="0"/>
              <a:t>adrenaline</a:t>
            </a:r>
            <a:r>
              <a:rPr lang="nl-NL" dirty="0"/>
              <a:t>.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14A46119-2295-4118-BA28-529EE7656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659936"/>
              </p:ext>
            </p:extLst>
          </p:nvPr>
        </p:nvGraphicFramePr>
        <p:xfrm>
          <a:off x="673462" y="3173596"/>
          <a:ext cx="7037025" cy="302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675">
                  <a:extLst>
                    <a:ext uri="{9D8B030D-6E8A-4147-A177-3AD203B41FA5}">
                      <a16:colId xmlns:a16="http://schemas.microsoft.com/office/drawing/2014/main" val="2333685291"/>
                    </a:ext>
                  </a:extLst>
                </a:gridCol>
                <a:gridCol w="2345675">
                  <a:extLst>
                    <a:ext uri="{9D8B030D-6E8A-4147-A177-3AD203B41FA5}">
                      <a16:colId xmlns:a16="http://schemas.microsoft.com/office/drawing/2014/main" val="1228771333"/>
                    </a:ext>
                  </a:extLst>
                </a:gridCol>
                <a:gridCol w="2345675">
                  <a:extLst>
                    <a:ext uri="{9D8B030D-6E8A-4147-A177-3AD203B41FA5}">
                      <a16:colId xmlns:a16="http://schemas.microsoft.com/office/drawing/2014/main" val="346546069"/>
                    </a:ext>
                  </a:extLst>
                </a:gridCol>
              </a:tblGrid>
              <a:tr h="325895">
                <a:tc>
                  <a:txBody>
                    <a:bodyPr/>
                    <a:lstStyle/>
                    <a:p>
                      <a:r>
                        <a:rPr lang="nl-NL" sz="1100" dirty="0"/>
                        <a:t>Cortisol (stresshormoon)</a:t>
                      </a:r>
                    </a:p>
                    <a:p>
                      <a:r>
                        <a:rPr lang="nl-NL" sz="1100" b="0" i="1" dirty="0"/>
                        <a:t>Bijnierschors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Aldosteron</a:t>
                      </a:r>
                    </a:p>
                    <a:p>
                      <a:r>
                        <a:rPr lang="nl-NL" sz="1100" b="0" i="1" dirty="0"/>
                        <a:t>Bijnierschors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Adrenaline</a:t>
                      </a:r>
                    </a:p>
                    <a:p>
                      <a:r>
                        <a:rPr lang="nl-NL" sz="1100" b="0" i="1" dirty="0"/>
                        <a:t>Bijniermerg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294077"/>
                  </a:ext>
                </a:extLst>
              </a:tr>
              <a:tr h="669647">
                <a:tc>
                  <a:txBody>
                    <a:bodyPr/>
                    <a:lstStyle/>
                    <a:p>
                      <a:r>
                        <a:rPr lang="nl-NL" sz="1100" dirty="0"/>
                        <a:t>Heeft remmende invloed op ontstekingsreacties en op allergische reacties (corticosteroïden).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Bevordert terugresorptie van natrium en uitscheiding van kalium (invloed op water/zoutbalans van het lichaam).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Bevordert omzetting van glycogeen tot glucose (stijging van bloedsuikerspiegel).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420922"/>
                  </a:ext>
                </a:extLst>
              </a:tr>
              <a:tr h="325895">
                <a:tc>
                  <a:txBody>
                    <a:bodyPr/>
                    <a:lstStyle/>
                    <a:p>
                      <a:r>
                        <a:rPr lang="nl-NL" sz="1100" dirty="0"/>
                        <a:t>Zorgt ervoor dat er genoeg brandstof in het bloed komt als dat nodig is (zoals bij stress)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Bloeddruk op peil houden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Versnelling van de hartactie.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188946"/>
                  </a:ext>
                </a:extLst>
              </a:tr>
              <a:tr h="325895">
                <a:tc>
                  <a:txBody>
                    <a:bodyPr/>
                    <a:lstStyle/>
                    <a:p>
                      <a:r>
                        <a:rPr lang="nl-NL" sz="1100" dirty="0"/>
                        <a:t>Beïnvloedt het slaap-waakritme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Verhoging van de bloeddruk (RR).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991378"/>
                  </a:ext>
                </a:extLst>
              </a:tr>
              <a:tr h="325895"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Versnelling van de ademhaling.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465721"/>
                  </a:ext>
                </a:extLst>
              </a:tr>
              <a:tr h="522324"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Remmende werking op maagdarmkanaal i.v.m. vaatvernauwende werking.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602780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8832AE68-B3A9-438C-B5BE-0C1463609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364" y="3173596"/>
            <a:ext cx="322897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39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8D2B4922-7602-46A0-9EEB-1F737C65F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430948-84D7-4B07-BB00-B65E5E64A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nl-NL"/>
              <a:t>Ziekte (syndroom) van cushing</a:t>
            </a:r>
            <a:endParaRPr lang="nl-NL" dirty="0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970450C2-785F-4B9A-ADCF-A3081A1CF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4" name="Rectangle 74">
            <a:extLst>
              <a:ext uri="{FF2B5EF4-FFF2-40B4-BE49-F238E27FC236}">
                <a16:creationId xmlns:a16="http://schemas.microsoft.com/office/drawing/2014/main" id="{6616FE08-2FA4-454F-8805-C2B340EE8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5" name="Rectangle 76">
            <a:extLst>
              <a:ext uri="{FF2B5EF4-FFF2-40B4-BE49-F238E27FC236}">
                <a16:creationId xmlns:a16="http://schemas.microsoft.com/office/drawing/2014/main" id="{AD6FD8DB-BEB0-487A-910E-E4D3E89D7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7F0B04F-9887-478F-B1F0-5B28D467D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solidFill>
            <a:schemeClr val="bg1"/>
          </a:solidFill>
          <a:ln w="38100">
            <a:solidFill>
              <a:srgbClr val="4653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preekuurthuis hypofyseziekten">
            <a:extLst>
              <a:ext uri="{FF2B5EF4-FFF2-40B4-BE49-F238E27FC236}">
                <a16:creationId xmlns:a16="http://schemas.microsoft.com/office/drawing/2014/main" id="{78EFD6F9-A74A-4396-8EB7-892D4EF8E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377" y="2521923"/>
            <a:ext cx="2959708" cy="338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420733-3D12-414C-B20C-413B455C3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326" y="2180496"/>
            <a:ext cx="6755510" cy="40456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100" dirty="0"/>
              <a:t>Hierbij is er sprake van overproductie van corticosteroïden (in dit geval het hormoon cortisol/stresshormoon).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Tumor (adenoom) van de bijnierschors </a:t>
            </a:r>
            <a:r>
              <a:rPr lang="nl-NL" sz="1100" b="1" dirty="0"/>
              <a:t>of</a:t>
            </a:r>
            <a:r>
              <a:rPr lang="nl-NL" sz="1100" dirty="0"/>
              <a:t> een tumor van de hypofysevoorkwab (hersenaanhangsel), waardoor teveel bijnierschorsstimulerend hormoon wordt aangemaakt.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100" dirty="0"/>
              <a:t>Soms ontstaat het niet door iets medisch, maar als bijwerking van bepaalde medicijnen (bijv. prednison, dexamethason). We noemen het dan het </a:t>
            </a:r>
            <a:r>
              <a:rPr lang="nl-NL" sz="1100" i="1" dirty="0"/>
              <a:t>Syndroom van </a:t>
            </a:r>
            <a:r>
              <a:rPr lang="nl-NL" sz="1100" i="1" dirty="0" err="1"/>
              <a:t>Cushing</a:t>
            </a:r>
            <a:r>
              <a:rPr lang="nl-NL" sz="1100" dirty="0"/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100" b="1" dirty="0"/>
              <a:t>Verschijnselen: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Abnormale vetverdeling (in het gezicht </a:t>
            </a:r>
            <a:r>
              <a:rPr lang="nl-NL" sz="1100" i="1" dirty="0"/>
              <a:t>(vollemaansgezicht</a:t>
            </a:r>
            <a:r>
              <a:rPr lang="nl-NL" sz="1100" dirty="0"/>
              <a:t>)</a:t>
            </a:r>
            <a:r>
              <a:rPr lang="nl-NL" sz="1100" i="1" dirty="0"/>
              <a:t>,</a:t>
            </a:r>
            <a:r>
              <a:rPr lang="nl-NL" sz="1100" dirty="0"/>
              <a:t> romp </a:t>
            </a:r>
            <a:r>
              <a:rPr lang="nl-NL" sz="1100" i="1" dirty="0"/>
              <a:t>(</a:t>
            </a:r>
            <a:r>
              <a:rPr lang="nl-NL" sz="1100" i="1" dirty="0" err="1"/>
              <a:t>buffalo</a:t>
            </a:r>
            <a:r>
              <a:rPr lang="nl-NL" sz="1100" i="1" dirty="0"/>
              <a:t> </a:t>
            </a:r>
            <a:r>
              <a:rPr lang="nl-NL" sz="1100" i="1" dirty="0" err="1"/>
              <a:t>hump</a:t>
            </a:r>
            <a:r>
              <a:rPr lang="nl-NL" sz="1100" dirty="0"/>
              <a:t>));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Systolische hypertensie;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Hyperglycaemie;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Dunne en kwetsbare huid (blauwe plekken en striae);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Vertraagde wondgenezing;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Osteoporose;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Slecht slapen (incl. vermoeidheid);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Vergeetachtigheid;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Zwakke en dunnere spieren waardoor vaak dunne armen en benen.</a:t>
            </a:r>
          </a:p>
        </p:txBody>
      </p:sp>
    </p:spTree>
    <p:extLst>
      <p:ext uri="{BB962C8B-B14F-4D97-AF65-F5344CB8AC3E}">
        <p14:creationId xmlns:p14="http://schemas.microsoft.com/office/powerpoint/2010/main" val="363092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72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8" name="Rectangle 74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9" name="Rectangle 76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0" name="Rectangle 78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80803B-D31B-407F-8FE5-6A9F827FC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5"/>
            <a:ext cx="3409783" cy="13003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000" dirty="0">
                <a:solidFill>
                  <a:srgbClr val="FFFFFF"/>
                </a:solidFill>
              </a:rPr>
              <a:t>Behandeling ziekte (syndroom) van </a:t>
            </a:r>
            <a:r>
              <a:rPr lang="nl-NL" sz="2000" dirty="0" err="1">
                <a:solidFill>
                  <a:srgbClr val="FFFFFF"/>
                </a:solidFill>
              </a:rPr>
              <a:t>cushing</a:t>
            </a:r>
            <a:endParaRPr lang="nl-NL" sz="2000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7BBE96-7417-40EE-90CA-D24F382AC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2177142"/>
            <a:ext cx="3409782" cy="38236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200" dirty="0">
                <a:solidFill>
                  <a:srgbClr val="FFFFFF"/>
                </a:solidFill>
              </a:rPr>
              <a:t>Behandeling is afhankelijk van de oorzaak.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rgbClr val="FFFFFF"/>
                </a:solidFill>
              </a:rPr>
              <a:t>Medicijnen met cortisol? Dan in overleg met arts evt. medicijnen minderen.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rgbClr val="FFFFFF"/>
                </a:solidFill>
              </a:rPr>
              <a:t>Gezwel in de hypofyse? Chirurgische verwijdering via de neus.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rgbClr val="FFFFFF"/>
                </a:solidFill>
              </a:rPr>
              <a:t>Gezwel in de bijnier? Kijkoperatie voor chirurgische verwijdering. Bij te groot adenoom ‘gewone’ operatie.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200" dirty="0">
                <a:solidFill>
                  <a:srgbClr val="FFFFFF"/>
                </a:solidFill>
              </a:rPr>
              <a:t>Soms lukt het niet om de oorzaak van het teveel aan cortisol aan te pakken, dan zijn mogelijke behandelingen:</a:t>
            </a:r>
          </a:p>
          <a:p>
            <a:pPr>
              <a:lnSpc>
                <a:spcPct val="100000"/>
              </a:lnSpc>
            </a:pPr>
            <a:r>
              <a:rPr lang="nl-NL" sz="1200" dirty="0" err="1">
                <a:solidFill>
                  <a:srgbClr val="FFFFFF"/>
                </a:solidFill>
              </a:rPr>
              <a:t>Cortisolverlagende</a:t>
            </a:r>
            <a:r>
              <a:rPr lang="nl-NL" sz="1200" dirty="0">
                <a:solidFill>
                  <a:srgbClr val="FFFFFF"/>
                </a:solidFill>
              </a:rPr>
              <a:t> medicatie (</a:t>
            </a:r>
            <a:r>
              <a:rPr lang="nl-NL" sz="1200" dirty="0" err="1">
                <a:solidFill>
                  <a:srgbClr val="FFFFFF"/>
                </a:solidFill>
              </a:rPr>
              <a:t>Metyrapon</a:t>
            </a:r>
            <a:r>
              <a:rPr lang="nl-NL" sz="1200" dirty="0">
                <a:solidFill>
                  <a:srgbClr val="FFFFFF"/>
                </a:solidFill>
              </a:rPr>
              <a:t>);</a:t>
            </a:r>
          </a:p>
          <a:p>
            <a:pPr>
              <a:lnSpc>
                <a:spcPct val="100000"/>
              </a:lnSpc>
            </a:pPr>
            <a:r>
              <a:rPr lang="nl-NL" sz="1200" dirty="0">
                <a:solidFill>
                  <a:srgbClr val="FFFFFF"/>
                </a:solidFill>
              </a:rPr>
              <a:t>Verwijdering van beide bijnieren;</a:t>
            </a:r>
          </a:p>
          <a:p>
            <a:pPr>
              <a:lnSpc>
                <a:spcPct val="100000"/>
              </a:lnSpc>
            </a:pPr>
            <a:r>
              <a:rPr lang="nl-NL" sz="1200" dirty="0">
                <a:solidFill>
                  <a:srgbClr val="FFFFFF"/>
                </a:solidFill>
              </a:rPr>
              <a:t>Bestraling van de bijnieren (als de tumor bijvoorbeeld niet volledig is weggehaald bij de operatie).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7C6F75E-53A4-4604-B691-83BE7313D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92231" y="1234213"/>
            <a:ext cx="6831503" cy="437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128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92191E-8964-41AE-91D3-865FF746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nl-NL" dirty="0"/>
              <a:t>Ziekte van </a:t>
            </a:r>
            <a:r>
              <a:rPr lang="nl-NL" dirty="0" err="1"/>
              <a:t>addison</a:t>
            </a:r>
            <a:r>
              <a:rPr lang="nl-NL" dirty="0"/>
              <a:t> (</a:t>
            </a:r>
            <a:r>
              <a:rPr lang="nl-NL" dirty="0" err="1"/>
              <a:t>Bronsziekte</a:t>
            </a:r>
            <a:r>
              <a:rPr lang="nl-NL" dirty="0"/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4CA679-3546-4E14-8FB8-F57168C37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16E90-7C64-4C04-A50A-B866A1A92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E4DD59-5AA2-46C6-B6A8-9B4C62D19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0CE81C-67DC-489E-BFFB-877C80B85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4653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persoon, cosmetisch, sluiten, ogen&#10;&#10;Automatisch gegenereerde beschrijving">
            <a:extLst>
              <a:ext uri="{FF2B5EF4-FFF2-40B4-BE49-F238E27FC236}">
                <a16:creationId xmlns:a16="http://schemas.microsoft.com/office/drawing/2014/main" id="{2DE10C80-E96F-4B16-BC4E-4766D8A333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" r="2" b="2389"/>
          <a:stretch/>
        </p:blipFill>
        <p:spPr>
          <a:xfrm>
            <a:off x="611392" y="2347105"/>
            <a:ext cx="5074920" cy="3712464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F39726-05E7-402D-8BD3-537090298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347104"/>
            <a:ext cx="5649467" cy="404568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100" dirty="0"/>
              <a:t>Hierbij is de functie van de bijnierschors onvoldoende (insufficiënt), meestal t.g.v. een auto-immuunziekte (80%). We spreken dus van </a:t>
            </a:r>
            <a:r>
              <a:rPr lang="nl-NL" sz="1100" i="1" dirty="0"/>
              <a:t>bijnierschorsinsufficiëntie</a:t>
            </a:r>
            <a:r>
              <a:rPr lang="nl-NL" sz="1100" dirty="0"/>
              <a:t>. Soms andere oorzaken als: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Infecties van de bijnieren;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Uitzaaiingen van kanker in de bijnieren;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Operatie aan de bijnieren;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Bijnierbloedingen;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Gebruik van bepaalde medicatie (bijwerking corticosteroïden).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100" b="1" dirty="0"/>
              <a:t>Symptomen: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Moeheid;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Verminderde eetlust, maar wel ‘zouthonger’;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Gewichtsverlies;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Misselijkheid, braken en buikpijn;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Hypotensie (ook orthostatisch);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Bruine verkleuring van de huid;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1100" dirty="0"/>
              <a:t>Emotionele labiliteit.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274511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BB53F82-F191-4EEB-AB7B-F69E634FA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64C4C1-2B89-4BD3-AE32-8F1222C1E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nl-NL" dirty="0"/>
              <a:t>Addison-crisis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616AA08-3831-473D-B61B-89484A33C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431B918-3A1C-46BA-9430-CAD97D9DA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00935A-2F82-4DC4-A4E1-E12EFB8C2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3D5D599-1CAE-4C92-B5AE-8E51AF6D4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rgbClr val="4653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Screenshot filmpje">
            <a:extLst>
              <a:ext uri="{FF2B5EF4-FFF2-40B4-BE49-F238E27FC236}">
                <a16:creationId xmlns:a16="http://schemas.microsoft.com/office/drawing/2014/main" id="{D67D7FB5-FE98-4A34-812C-4F945BB1B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698" y="2575306"/>
            <a:ext cx="4748741" cy="325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58AF68-81FC-4737-9915-115549B7F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6" y="2180496"/>
            <a:ext cx="4780686" cy="381535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dirty="0"/>
              <a:t>Een </a:t>
            </a:r>
            <a:r>
              <a:rPr lang="nl-NL" dirty="0" err="1"/>
              <a:t>addison</a:t>
            </a:r>
            <a:r>
              <a:rPr lang="nl-NL" dirty="0"/>
              <a:t>-crisis kan voorkomen bij iedereen die afhankelijk is van hydrocortison, wanneer het lichaam aan grote ‘stress’ wordt blootgesteld.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b="1" dirty="0"/>
              <a:t>Oorzaken kunnen zijn: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Ziekte (zware griep);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Ernstige verwonding;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Operatie;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Bloedverlies;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Een val of ongeluk;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Braken en diarree (omdat de hydrocortison dan niet binnengehouden kan worden).</a:t>
            </a:r>
          </a:p>
        </p:txBody>
      </p:sp>
    </p:spTree>
    <p:extLst>
      <p:ext uri="{BB962C8B-B14F-4D97-AF65-F5344CB8AC3E}">
        <p14:creationId xmlns:p14="http://schemas.microsoft.com/office/powerpoint/2010/main" val="100068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695DD-1FB1-4E7D-9050-C6498BD34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nl-NL" dirty="0"/>
              <a:t>Behandeling ziekte van </a:t>
            </a:r>
            <a:r>
              <a:rPr lang="nl-NL" dirty="0" err="1"/>
              <a:t>addison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4C4873-3AAB-4AE1-A9A0-D12254BA6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7024758" cy="3634486"/>
          </a:xfrm>
        </p:spPr>
        <p:txBody>
          <a:bodyPr>
            <a:normAutofit/>
          </a:bodyPr>
          <a:lstStyle/>
          <a:p>
            <a:r>
              <a:rPr lang="nl-NL" b="1" dirty="0"/>
              <a:t>Substitutietherapie:</a:t>
            </a:r>
            <a:r>
              <a:rPr lang="nl-NL" dirty="0"/>
              <a:t> hormoonaanvulling (</a:t>
            </a:r>
            <a:r>
              <a:rPr lang="nl-NL" i="1" dirty="0"/>
              <a:t>cortisol</a:t>
            </a:r>
            <a:r>
              <a:rPr lang="nl-NL" dirty="0"/>
              <a:t> en </a:t>
            </a:r>
            <a:r>
              <a:rPr lang="nl-NL" i="1" dirty="0" err="1"/>
              <a:t>aldosteron</a:t>
            </a:r>
            <a:r>
              <a:rPr lang="nl-NL" dirty="0"/>
              <a:t>)</a:t>
            </a:r>
          </a:p>
          <a:p>
            <a:r>
              <a:rPr lang="nl-NL" b="1" dirty="0"/>
              <a:t>Stressbehandeling:</a:t>
            </a:r>
            <a:r>
              <a:rPr lang="nl-NL" dirty="0"/>
              <a:t> stressvermindering bij o.a. relatieproblemen, examen, tandheelkundige/medische ingrepen, etc. Addisonpatiënten kunnen niet goed tegen stress en moeten bij stresssituaties altijd een (huis)arts raadplegen voor de juiste medicatie.</a:t>
            </a:r>
          </a:p>
          <a:p>
            <a:pPr marL="0" indent="0">
              <a:buNone/>
            </a:pPr>
            <a:r>
              <a:rPr lang="nl-NL" i="1" dirty="0"/>
              <a:t>Mensen met de ziekte van Addison hebben een SOS-armbandje of –hanger waaraan mensen kunnen zien dat ze de ziekte van Addison hebben. Bij een Addison-crisis moet de patiënt zo snel mogelijk medicijnen innemen (hydrocortison of </a:t>
            </a:r>
            <a:r>
              <a:rPr lang="nl-NL" i="1" dirty="0" err="1"/>
              <a:t>cortisonacetaat</a:t>
            </a:r>
            <a:r>
              <a:rPr lang="nl-NL" i="1" dirty="0"/>
              <a:t>). Als dat niet meer lukt, dan moet de patiënt z.s.m. een noodinjectie krijgen met hydrocortison (</a:t>
            </a:r>
            <a:r>
              <a:rPr lang="nl-NL" i="1" dirty="0" err="1"/>
              <a:t>Solu-Cortef</a:t>
            </a:r>
            <a:r>
              <a:rPr lang="nl-NL" i="1" dirty="0"/>
              <a:t>).</a:t>
            </a:r>
          </a:p>
        </p:txBody>
      </p:sp>
      <p:pic>
        <p:nvPicPr>
          <p:cNvPr id="4098" name="Picture 2" descr="SOS armband addison. Armband met Medisch logo waarin informatie in de.">
            <a:extLst>
              <a:ext uri="{FF2B5EF4-FFF2-40B4-BE49-F238E27FC236}">
                <a16:creationId xmlns:a16="http://schemas.microsoft.com/office/drawing/2014/main" id="{696E6514-41E8-486D-BEA7-F3F6D06D04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7"/>
          <a:stretch/>
        </p:blipFill>
        <p:spPr bwMode="auto">
          <a:xfrm>
            <a:off x="8051799" y="2340864"/>
            <a:ext cx="3683001" cy="363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571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RightStep">
      <a:dk1>
        <a:srgbClr val="000000"/>
      </a:dk1>
      <a:lt1>
        <a:srgbClr val="FFFFFF"/>
      </a:lt1>
      <a:dk2>
        <a:srgbClr val="412F24"/>
      </a:dk2>
      <a:lt2>
        <a:srgbClr val="E2E8E8"/>
      </a:lt2>
      <a:accent1>
        <a:srgbClr val="ED6F76"/>
      </a:accent1>
      <a:accent2>
        <a:srgbClr val="E98750"/>
      </a:accent2>
      <a:accent3>
        <a:srgbClr val="BEA13C"/>
      </a:accent3>
      <a:accent4>
        <a:srgbClr val="97AD3B"/>
      </a:accent4>
      <a:accent5>
        <a:srgbClr val="6DB540"/>
      </a:accent5>
      <a:accent6>
        <a:srgbClr val="30BA34"/>
      </a:accent6>
      <a:hlink>
        <a:srgbClr val="568E8B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732</Words>
  <Application>Microsoft Office PowerPoint</Application>
  <PresentationFormat>Breedbeeld</PresentationFormat>
  <Paragraphs>79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Wingdings 2</vt:lpstr>
      <vt:lpstr>DividendVTI</vt:lpstr>
      <vt:lpstr>Hormoonstelsel: de bijnieren</vt:lpstr>
      <vt:lpstr>Inhoud deze les</vt:lpstr>
      <vt:lpstr>De bijnieren (anatomie en fysiologie)</vt:lpstr>
      <vt:lpstr>Ziekte (syndroom) van cushing</vt:lpstr>
      <vt:lpstr>Behandeling ziekte (syndroom) van cushing</vt:lpstr>
      <vt:lpstr>Ziekte van addison (Bronsziekte)</vt:lpstr>
      <vt:lpstr>Addison-crisis</vt:lpstr>
      <vt:lpstr>Behandeling ziekte van addison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Hormoonstelsel: de bijnieren</dc:title>
  <dc:creator>Hanneke van Tuinen</dc:creator>
  <cp:lastModifiedBy>Hanneke van Tuinen</cp:lastModifiedBy>
  <cp:revision>1</cp:revision>
  <dcterms:created xsi:type="dcterms:W3CDTF">2021-03-15T10:21:19Z</dcterms:created>
  <dcterms:modified xsi:type="dcterms:W3CDTF">2021-03-15T10:39:57Z</dcterms:modified>
</cp:coreProperties>
</file>